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4" r:id="rId1"/>
  </p:sldMasterIdLst>
  <p:notesMasterIdLst>
    <p:notesMasterId r:id="rId22"/>
  </p:notesMasterIdLst>
  <p:handoutMasterIdLst>
    <p:handoutMasterId r:id="rId23"/>
  </p:handoutMasterIdLst>
  <p:sldIdLst>
    <p:sldId id="292" r:id="rId2"/>
    <p:sldId id="314" r:id="rId3"/>
    <p:sldId id="330" r:id="rId4"/>
    <p:sldId id="317" r:id="rId5"/>
    <p:sldId id="315" r:id="rId6"/>
    <p:sldId id="308" r:id="rId7"/>
    <p:sldId id="316" r:id="rId8"/>
    <p:sldId id="318" r:id="rId9"/>
    <p:sldId id="319" r:id="rId10"/>
    <p:sldId id="326" r:id="rId11"/>
    <p:sldId id="327" r:id="rId12"/>
    <p:sldId id="312" r:id="rId13"/>
    <p:sldId id="322" r:id="rId14"/>
    <p:sldId id="323" r:id="rId15"/>
    <p:sldId id="324" r:id="rId16"/>
    <p:sldId id="325" r:id="rId17"/>
    <p:sldId id="320" r:id="rId18"/>
    <p:sldId id="321" r:id="rId19"/>
    <p:sldId id="328" r:id="rId20"/>
    <p:sldId id="329" r:id="rId21"/>
  </p:sldIdLst>
  <p:sldSz cx="12195175" cy="6858000"/>
  <p:notesSz cx="6858000" cy="9144000"/>
  <p:embeddedFontLst>
    <p:embeddedFont>
      <p:font typeface="Arial" panose="020B0604020202020204" pitchFamily="34" charset="0"/>
      <p:regular r:id="rId24"/>
      <p:bold r:id="rId25"/>
      <p:italic r:id="rId26"/>
      <p:boldItalic r:id="rId27"/>
    </p:embeddedFont>
    <p:embeddedFont>
      <p:font typeface="Merriweather Light" panose="00000400000000000000" pitchFamily="2" charset="0"/>
      <p:regular r:id="rId28"/>
      <p:italic r:id="rId29"/>
    </p:embeddedFont>
    <p:embeddedFont>
      <p:font typeface="Merriweather Regular" panose="00000500000000000000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Light" panose="020B0306030504020204" pitchFamily="34" charset="0"/>
      <p:regular r:id="rId38"/>
      <p: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E6CB"/>
    <a:srgbClr val="55C382"/>
    <a:srgbClr val="FFCD00"/>
    <a:srgbClr val="7A8285"/>
    <a:srgbClr val="633F2B"/>
    <a:srgbClr val="522980"/>
    <a:srgbClr val="6687C3"/>
    <a:srgbClr val="171D42"/>
    <a:srgbClr val="63A593"/>
    <a:srgbClr val="921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0" autoAdjust="0"/>
    <p:restoredTop sz="94647"/>
  </p:normalViewPr>
  <p:slideViewPr>
    <p:cSldViewPr snapToGrid="0">
      <p:cViewPr varScale="1">
        <p:scale>
          <a:sx n="102" d="100"/>
          <a:sy n="102" d="100"/>
        </p:scale>
        <p:origin x="72" y="-403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02/07/2023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02/07/2023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62CE6B0-FF3C-CF49-927B-7C1CAFBA77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4D62D96-7CE2-2344-B4CA-17FC5B3B9FCF}" type="datetime1">
              <a:rPr lang="nl-NL" noProof="0" smtClean="0"/>
              <a:t>2-7-2023</a:t>
            </a:fld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nl-NL" noProof="0" dirty="0"/>
          </a:p>
        </p:txBody>
      </p:sp>
      <p:sp>
        <p:nvSpPr>
          <p:cNvPr id="15" name="Tijdelijke aanduiding voor tekst 32">
            <a:extLst>
              <a:ext uri="{FF2B5EF4-FFF2-40B4-BE49-F238E27FC236}">
                <a16:creationId xmlns:a16="http://schemas.microsoft.com/office/drawing/2014/main" id="{E9C4D7DF-C2D6-2444-A1B2-F13AB0C20B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800328"/>
            <a:ext cx="5038725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16" name="Tijdelijke aanduiding voor tekst 34">
            <a:extLst>
              <a:ext uri="{FF2B5EF4-FFF2-40B4-BE49-F238E27FC236}">
                <a16:creationId xmlns:a16="http://schemas.microsoft.com/office/drawing/2014/main" id="{817F154B-050E-E24D-A94F-C5AD3C557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284BAF-F2F6-0C49-8F10-07C3F0C1AB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8552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5721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B17AB4-0082-C545-AE10-6CD4E22A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D777D-6838-2241-A8F6-0E529C3774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288A209-2549-E04C-A7F5-F3ED0DAE7EE3}" type="datetime1">
              <a:rPr lang="nl-NL" smtClean="0"/>
              <a:t>2-7-2023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F44BFE7-5102-9D42-BA8A-030BB463D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C0DAA6A-6597-4940-9557-816C0CE65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64D8FA4-547A-4342-879C-1FE0D71CD7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link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3039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4756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EB800D9-500C-9B4B-9ADB-B45DA2C4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C9F9180-932F-384C-888A-B304577C4C7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A01C14D-06D9-604F-9B87-EF7E69EF7442}" type="datetime1">
              <a:rPr lang="nl-NL" smtClean="0"/>
              <a:t>2-7-2023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5FF12FFF-9CB7-6E41-A2EE-AD8FBF779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19DAFF-1035-8E49-9C9B-6CEAD9630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42A0F47-0EC0-E242-A294-E052660545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rgbClr val="7A8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2AC2222-DE00-DD45-AB64-605B78E46E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2089" y="-7808"/>
            <a:ext cx="3248220" cy="1277164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C3DDE77D-D71F-704C-A2D4-463407928C14}"/>
              </a:ext>
            </a:extLst>
          </p:cNvPr>
          <p:cNvSpPr txBox="1"/>
          <p:nvPr/>
        </p:nvSpPr>
        <p:spPr>
          <a:xfrm>
            <a:off x="4315333" y="5861671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UMC Utrecht / Utrecht University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33AA642-5FC3-A649-8D82-91CB9D7210E1}"/>
              </a:ext>
            </a:extLst>
          </p:cNvPr>
          <p:cNvSpPr/>
          <p:nvPr/>
        </p:nvSpPr>
        <p:spPr>
          <a:xfrm>
            <a:off x="2317751" y="3267706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F262F07-769F-7344-8831-7C11624C7EB8}"/>
              </a:ext>
            </a:extLst>
          </p:cNvPr>
          <p:cNvSpPr/>
          <p:nvPr userDrawn="1"/>
        </p:nvSpPr>
        <p:spPr>
          <a:xfrm>
            <a:off x="10305288" y="521643"/>
            <a:ext cx="1553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1200" b="0" i="0" u="none" kern="1200" cap="all" baseline="0" noProof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DISCLAIMER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0EA5D1-35B0-864B-894C-318E96B18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42" y="-3175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F9C9F6-2451-9347-8A46-50DAE157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EC17950-828F-524B-BDC9-5F7D1E1B325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D10B9923-703D-E242-B752-4EC09837538A}" type="datetime1">
              <a:rPr lang="nl-NL" smtClean="0"/>
              <a:t>2-7-2023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CBBF8C73-AF62-4042-9B50-E52E9A912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480C3B-9852-2F49-A19C-0ADB0A458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A2A13AF-C3C6-F04B-882E-E7DE42D2F0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07752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 +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8B8C369-1FE7-A843-9B43-8D475A19F863}" type="datetime1">
              <a:rPr lang="nl-NL" noProof="0" smtClean="0"/>
              <a:t>2-7-2023</a:t>
            </a:fld>
            <a:endParaRPr lang="nl-NL" noProof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9DE1A5E-DC3E-1F4F-8914-DFC0E0D5C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717521B-7A6F-8B44-8594-C3567E5500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D425E5C-E8EA-6F49-9875-F8C0507CED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A3DAA9-8AF0-7C46-B03C-02F8A942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8DC9581-8AD5-C648-BB8E-9D31869D60C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3644257-8379-5B43-A5A9-614D766C0287}" type="datetime1">
              <a:rPr lang="nl-NL" smtClean="0"/>
              <a:t>2-7-2023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64AAE69F-2601-A241-97EE-6D0BFF4F6E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97980A4-C468-0441-9D32-D00FC8CB2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85890F-2F70-5B4E-91D5-BFC5A6C2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5AA9414-3469-7F4E-B761-C24D5BE89DE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C654255-5407-1F42-BC6E-6F7215C8A215}" type="datetime1">
              <a:rPr lang="nl-NL" smtClean="0"/>
              <a:t>2-7-2023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8641AF80-3F9E-5F41-9FC0-4A62126AE3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512B20-AEAB-ED4D-913E-F86A9F66DD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B1C581C-5161-5249-9738-62F5A34E1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36D4ABE-88B2-634C-B56E-F52684ED82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3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links,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5534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238715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et. </a:t>
            </a:r>
            <a:br>
              <a:rPr lang="nl-NL" noProof="0" dirty="0"/>
            </a:br>
            <a:r>
              <a:rPr lang="nl-NL" noProof="0" dirty="0"/>
              <a:t>&lt;Max. 40 woorden 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11A879A-8AE9-4642-9846-43F9368D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3C9BFED-950B-5D44-8647-57915D01AF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FCF1622-BBFD-9E43-8366-C1FFF1F8EF75}" type="datetime1">
              <a:rPr lang="nl-NL" smtClean="0"/>
              <a:t>2-7-2023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12310AB9-BB9D-C744-A142-08E22DF7F2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0534A14-A76F-224F-927C-0D143A17A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2A934AC-1CFC-6F42-9F92-35DF7B55AF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links, tekst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54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28615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br>
              <a:rPr lang="nl-NL" noProof="0" dirty="0"/>
            </a:b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. </a:t>
            </a:r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.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</a:t>
            </a:r>
            <a:r>
              <a:rPr lang="nl-NL" noProof="0" dirty="0"/>
              <a:t>. </a:t>
            </a:r>
            <a:br>
              <a:rPr lang="nl-NL" noProof="0" dirty="0"/>
            </a:br>
            <a:r>
              <a:rPr lang="nl-NL" noProof="0" dirty="0"/>
              <a:t>&lt;Max. 40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37B5D16-162A-554F-A61D-A7E52C72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3A4D6F-0051-0B4D-BB81-B095A7D20DD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A6B5392-721E-564A-BA2F-EAE80BCCE18A}" type="datetime1">
              <a:rPr lang="nl-NL" smtClean="0"/>
              <a:t>2-7-2023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F495A5A0-0122-8847-A661-682AEC568F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F8D86DC-BB1F-A74E-A3B1-B23310E56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DDA04A-137B-BF47-A442-294053A7EE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422630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 + bijschri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8599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459936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40784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65904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079C86-6110-4848-A2CC-58ED58DB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01C4994-C59B-EF41-BC32-F6972465BEA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C0908938-AB0E-3A4D-8A8F-E64EFCF74EEF}" type="datetime1">
              <a:rPr lang="nl-NL" smtClean="0"/>
              <a:t>2-7-2023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36B8F763-FA85-EF43-B208-0EB18872F1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8225" y="6153579"/>
            <a:ext cx="631148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4D3D34-3D27-F640-BB59-3F0F6CA02C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07641D6-A7CF-2C48-A269-0DB3D602BD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83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18" r:id="rId4"/>
    <p:sldLayoutId id="2147483709" r:id="rId5"/>
    <p:sldLayoutId id="2147483720" r:id="rId6"/>
    <p:sldLayoutId id="2147483711" r:id="rId7"/>
    <p:sldLayoutId id="2147483712" r:id="rId8"/>
    <p:sldLayoutId id="2147483713" r:id="rId9"/>
    <p:sldLayoutId id="2147483714" r:id="rId10"/>
    <p:sldLayoutId id="2147483719" r:id="rId11"/>
    <p:sldLayoutId id="2147483716" r:id="rId12"/>
    <p:sldLayoutId id="2147483717" r:id="rId13"/>
    <p:sldLayoutId id="2147483726" r:id="rId1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3FC78C8-B707-9E4E-B4CF-A332724E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612522-AC5B-D543-B1C2-EBC21EFCD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25" y="1196750"/>
            <a:ext cx="11374639" cy="4603578"/>
          </a:xfrm>
        </p:spPr>
        <p:txBody>
          <a:bodyPr/>
          <a:lstStyle/>
          <a:p>
            <a:r>
              <a:rPr lang="en-US" b="1" dirty="0"/>
              <a:t>Update: </a:t>
            </a:r>
            <a:br>
              <a:rPr lang="en-US" b="1" dirty="0"/>
            </a:br>
            <a:r>
              <a:rPr lang="en-US" sz="3600" dirty="0"/>
              <a:t>Integration of single cell transcriptomic atlases of the adult human and mouse ventral midbrain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82646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</a:t>
            </a:r>
            <a:r>
              <a:rPr lang="en-US" sz="2800" b="1" dirty="0" err="1"/>
              <a:t>Siletti</a:t>
            </a:r>
            <a:r>
              <a:rPr lang="en-US" sz="2800" b="1" dirty="0"/>
              <a:t> et. al. with only highly-variable genes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57D25AA2-BDA2-E957-59F2-776CD052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56" y="1984224"/>
            <a:ext cx="8378467" cy="4031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75EF2A-6013-28B6-96D2-F0FF3FE33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40" y="2413755"/>
            <a:ext cx="2886478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atlas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4EA4D44B-342D-9CB4-15A3-39595806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2" y="1788485"/>
            <a:ext cx="5280554" cy="3793266"/>
          </a:xfrm>
          <a:prstGeom prst="rect">
            <a:avLst/>
          </a:prstGeom>
        </p:spPr>
      </p:pic>
      <p:pic>
        <p:nvPicPr>
          <p:cNvPr id="9" name="Picture 8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6E572764-0C4C-17B9-96F2-3D90B05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13" y="1788485"/>
            <a:ext cx="5730834" cy="37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0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Acknowledgements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1175176" y="1847429"/>
            <a:ext cx="274011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Basak Lab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Onur Basak</a:t>
            </a: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Tiziana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Hey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Abdool Al-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Khaledi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Cecile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Herbermann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 descr="A screenshot of a computer screen">
            <a:extLst>
              <a:ext uri="{FF2B5EF4-FFF2-40B4-BE49-F238E27FC236}">
                <a16:creationId xmlns:a16="http://schemas.microsoft.com/office/drawing/2014/main" id="{6FEF768F-2639-39DD-D614-521CC2AB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89" y="3612186"/>
            <a:ext cx="8948996" cy="2438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2B3059-0DC3-886E-6ACD-CC9CA4A9862C}"/>
              </a:ext>
            </a:extLst>
          </p:cNvPr>
          <p:cNvSpPr txBox="1"/>
          <p:nvPr/>
        </p:nvSpPr>
        <p:spPr>
          <a:xfrm>
            <a:off x="4588042" y="1850560"/>
            <a:ext cx="308361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 Lab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Anna van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Regteren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Altena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79E2-B5EE-5DE6-0398-F5BC0D0DE9A0}"/>
              </a:ext>
            </a:extLst>
          </p:cNvPr>
          <p:cNvSpPr txBox="1"/>
          <p:nvPr/>
        </p:nvSpPr>
        <p:spPr>
          <a:xfrm>
            <a:off x="8060301" y="1746493"/>
            <a:ext cx="308361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Kimberly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Siletti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35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reference genome regress and highly-variable genes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A picture containing map, diagram, visualization&#10;&#10;Description automatically generated">
            <a:extLst>
              <a:ext uri="{FF2B5EF4-FFF2-40B4-BE49-F238E27FC236}">
                <a16:creationId xmlns:a16="http://schemas.microsoft.com/office/drawing/2014/main" id="{FE8446A6-5ECE-3429-B7FD-2159DF06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6" y="1868988"/>
            <a:ext cx="7733166" cy="42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reference genome regress and highly-variable genes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 picture containing text, diagram, map&#10;&#10;Description automatically generated">
            <a:extLst>
              <a:ext uri="{FF2B5EF4-FFF2-40B4-BE49-F238E27FC236}">
                <a16:creationId xmlns:a16="http://schemas.microsoft.com/office/drawing/2014/main" id="{D7C931A3-705C-E6C4-2768-D26D180B3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27" r="26041"/>
          <a:stretch/>
        </p:blipFill>
        <p:spPr>
          <a:xfrm>
            <a:off x="2902259" y="1843487"/>
            <a:ext cx="6390656" cy="43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2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software version regress and highly-variable genes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 picture containing map, diagram&#10;&#10;Description automatically generated">
            <a:extLst>
              <a:ext uri="{FF2B5EF4-FFF2-40B4-BE49-F238E27FC236}">
                <a16:creationId xmlns:a16="http://schemas.microsoft.com/office/drawing/2014/main" id="{9DEEA90E-A164-902B-866A-D8AD9D3D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47" y="1822134"/>
            <a:ext cx="7668680" cy="42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59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software version regress and highly-variable genes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picture containing text, map, diagram, visualization&#10;&#10;Description automatically generated">
            <a:extLst>
              <a:ext uri="{FF2B5EF4-FFF2-40B4-BE49-F238E27FC236}">
                <a16:creationId xmlns:a16="http://schemas.microsoft.com/office/drawing/2014/main" id="{8AD39A29-42E4-7430-5764-4102CDE7A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61" r="27721"/>
          <a:stretch/>
        </p:blipFill>
        <p:spPr>
          <a:xfrm>
            <a:off x="2961308" y="1810327"/>
            <a:ext cx="6312832" cy="43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8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intronic mapping regress and highly-variable genes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36C98ED4-4F13-32EC-7E1D-F7B2DF05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30" y="1921164"/>
            <a:ext cx="7638995" cy="423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7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intronic mapping regress and highly-variable genes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Picture 10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86" r="28784"/>
          <a:stretch/>
        </p:blipFill>
        <p:spPr>
          <a:xfrm>
            <a:off x="2855355" y="1835988"/>
            <a:ext cx="6484464" cy="45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17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D78C408-C5A2-FE26-2EEF-6A6FA9A2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51" y="1376881"/>
            <a:ext cx="9699948" cy="45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5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Recap: Aim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923180" y="1535183"/>
            <a:ext cx="8637380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 multiple atlases into one unified (ventral) midbrain atlas for mouse and one for human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Determine relations between identified cell types by the authors of the atlases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Determine (new) cell types, functions and potential marker genes in an unbiased manner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A screenshot of a computer screen">
            <a:extLst>
              <a:ext uri="{FF2B5EF4-FFF2-40B4-BE49-F238E27FC236}">
                <a16:creationId xmlns:a16="http://schemas.microsoft.com/office/drawing/2014/main" id="{4916EBF2-27ED-BAC0-C9AC-394625C3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57" y="3423847"/>
            <a:ext cx="9336860" cy="25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71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markers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0D83B8-3211-81EF-FF12-2202288F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068" y="1798572"/>
            <a:ext cx="8513018" cy="3809982"/>
          </a:xfrm>
          <a:prstGeom prst="rect">
            <a:avLst/>
          </a:prstGeom>
        </p:spPr>
      </p:pic>
      <p:pic>
        <p:nvPicPr>
          <p:cNvPr id="11" name="Picture 10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88D54AEE-3347-658D-B88E-AA84A166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4" y="2558513"/>
            <a:ext cx="3459864" cy="2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73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Last time: Zhong et. al. comparison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6FB12B36-5884-7D9D-7274-169253B5D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797" y="1693881"/>
            <a:ext cx="5637195" cy="409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9B844-0773-67E7-E2FA-3F7B830E35A4}"/>
              </a:ext>
            </a:extLst>
          </p:cNvPr>
          <p:cNvSpPr txBox="1"/>
          <p:nvPr/>
        </p:nvSpPr>
        <p:spPr>
          <a:xfrm>
            <a:off x="953661" y="1636555"/>
            <a:ext cx="863738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Cell Ranger v3 + Ensemble 93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Cell Ranger v6.1 + Ensemble 98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3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Reference Genome 93 vs 98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A picture containing map, diagram, text&#10;&#10;Description automatically generated">
            <a:extLst>
              <a:ext uri="{FF2B5EF4-FFF2-40B4-BE49-F238E27FC236}">
                <a16:creationId xmlns:a16="http://schemas.microsoft.com/office/drawing/2014/main" id="{0D15FCFA-B8A7-E0A6-40BD-F8F4B02D7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41" y="1385313"/>
            <a:ext cx="10104955" cy="47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Software Version v3 vs v6.1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DFB441C-A3DD-8CD0-5C1A-61004911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01" y="1385313"/>
            <a:ext cx="9789885" cy="47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0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Intronic Mapping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4C520C1F-68D9-BDB3-06C6-B82CCAD5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01" y="1385312"/>
            <a:ext cx="9789884" cy="47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1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Waiting for mouse data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61632757-E26B-5FE5-3E1E-5DB290D1E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130030"/>
              </p:ext>
            </p:extLst>
          </p:nvPr>
        </p:nvGraphicFramePr>
        <p:xfrm>
          <a:off x="1175175" y="1543763"/>
          <a:ext cx="81301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955">
                  <a:extLst>
                    <a:ext uri="{9D8B030D-6E8A-4147-A177-3AD203B41FA5}">
                      <a16:colId xmlns:a16="http://schemas.microsoft.com/office/drawing/2014/main" val="2511443283"/>
                    </a:ext>
                  </a:extLst>
                </a:gridCol>
                <a:gridCol w="5481163">
                  <a:extLst>
                    <a:ext uri="{9D8B030D-6E8A-4147-A177-3AD203B41FA5}">
                      <a16:colId xmlns:a16="http://schemas.microsoft.com/office/drawing/2014/main" val="415552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scRNA atlas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Status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8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Yao et. al. (2023)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July 2023 (750,851 brain cells)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49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Zeisel et. al. (2018) 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Old chemistry 10x_v1 (74,000 brain cell)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948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Saunders et. al. (2018) 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Ready (44,091 brain cells)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80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Hook et. al. (2018)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Ready (473 DA cells)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3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 Manno et. al. (2016)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Ready (245 adult midbrain cells)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361833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BE07F47-8CBE-432B-41A1-F3A3EB4CE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456330"/>
              </p:ext>
            </p:extLst>
          </p:nvPr>
        </p:nvGraphicFramePr>
        <p:xfrm>
          <a:off x="1175175" y="4060556"/>
          <a:ext cx="8130118" cy="1788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405">
                  <a:extLst>
                    <a:ext uri="{9D8B030D-6E8A-4147-A177-3AD203B41FA5}">
                      <a16:colId xmlns:a16="http://schemas.microsoft.com/office/drawing/2014/main" val="2316098566"/>
                    </a:ext>
                  </a:extLst>
                </a:gridCol>
                <a:gridCol w="5461713">
                  <a:extLst>
                    <a:ext uri="{9D8B030D-6E8A-4147-A177-3AD203B41FA5}">
                      <a16:colId xmlns:a16="http://schemas.microsoft.com/office/drawing/2014/main" val="3283231540"/>
                    </a:ext>
                  </a:extLst>
                </a:gridCol>
              </a:tblGrid>
              <a:tr h="381467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snRNA atlas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Status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4471"/>
                  </a:ext>
                </a:extLst>
              </a:tr>
              <a:tr h="6445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Langlieb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 (2023)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Unknown (4,388,420 brain nuclei total)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977075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Zhong et. al. (2021)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Ready (5202 nuclei)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232591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Hey et. al. ()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Ready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879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53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Human data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61632757-E26B-5FE5-3E1E-5DB290D1E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837977"/>
              </p:ext>
            </p:extLst>
          </p:nvPr>
        </p:nvGraphicFramePr>
        <p:xfrm>
          <a:off x="1175175" y="1543763"/>
          <a:ext cx="8130118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955">
                  <a:extLst>
                    <a:ext uri="{9D8B030D-6E8A-4147-A177-3AD203B41FA5}">
                      <a16:colId xmlns:a16="http://schemas.microsoft.com/office/drawing/2014/main" val="2511443283"/>
                    </a:ext>
                  </a:extLst>
                </a:gridCol>
                <a:gridCol w="5481163">
                  <a:extLst>
                    <a:ext uri="{9D8B030D-6E8A-4147-A177-3AD203B41FA5}">
                      <a16:colId xmlns:a16="http://schemas.microsoft.com/office/drawing/2014/main" val="415552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snRNA atlas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Status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8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Kamath et. al. (2022)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Requested (15,684 DA nuclei)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49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Siletti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 (2022)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Ready (296,714 midbrain nuclei)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948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Wang et. al. (2022)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Ready (152,899 healthy SN nuclei)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802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Agarwal et. al. (2021)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Ready (10,830 SN nuclei)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3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Smajic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 (2021)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Ready (30,301 SN nuclei)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36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Welch et. al. (2019)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Ready (44,274 SN nuclei)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99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Van </a:t>
                      </a:r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Regteren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Altena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 ()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Ready (89,976 VTA nuclei)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836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B8E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624,994 nuclei (unfiltered)</a:t>
                      </a:r>
                    </a:p>
                  </a:txBody>
                  <a:tcPr>
                    <a:solidFill>
                      <a:srgbClr val="B8E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524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584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66B624B8-76F2-3848-F55B-6A270DB93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17" y="2299657"/>
            <a:ext cx="7428138" cy="3555431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</a:t>
            </a:r>
            <a:r>
              <a:rPr lang="en-US" sz="2800" b="1" dirty="0" err="1"/>
              <a:t>Siletti</a:t>
            </a:r>
            <a:r>
              <a:rPr lang="en-US" sz="2800" b="1" dirty="0"/>
              <a:t> et. al.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91DC9-D51A-EBBF-D5BA-9307B30A752E}"/>
              </a:ext>
            </a:extLst>
          </p:cNvPr>
          <p:cNvSpPr txBox="1"/>
          <p:nvPr/>
        </p:nvSpPr>
        <p:spPr>
          <a:xfrm>
            <a:off x="1175176" y="1535183"/>
            <a:ext cx="86373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Starsolo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instead of Cell Ranger for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 reference genome based on Ensemble 109</a:t>
            </a:r>
          </a:p>
        </p:txBody>
      </p:sp>
      <p:pic>
        <p:nvPicPr>
          <p:cNvPr id="7" name="Picture 6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36E21555-5AFE-2ADE-EEC2-DEAD40EB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517" y="2299657"/>
            <a:ext cx="7428139" cy="35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6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ersiteit Utrecht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sjabloon_NL_2019_logofied_Footer fonts embedded" id="{CE269E6F-A5F4-5D4D-A399-A1DBDA65350A}" vid="{55071774-FDAB-E845-B8EF-FF74AE44728B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Universiteit Utrecht</Template>
  <TotalTime>0</TotalTime>
  <Words>472</Words>
  <Application>Microsoft Office PowerPoint</Application>
  <PresentationFormat>Custom</PresentationFormat>
  <Paragraphs>96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Open Sans</vt:lpstr>
      <vt:lpstr>Arial</vt:lpstr>
      <vt:lpstr>Merriweather Regular</vt:lpstr>
      <vt:lpstr>Merriweather Light</vt:lpstr>
      <vt:lpstr>Verdana</vt:lpstr>
      <vt:lpstr>Open Sans Light</vt:lpstr>
      <vt:lpstr>Universiteit Utrecht</vt:lpstr>
      <vt:lpstr>Update:  Integration of single cell transcriptomic atlases of the adult human and mouse ventral midbrain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Huissen, B. (Bas)</dc:creator>
  <cp:keywords/>
  <dc:description/>
  <cp:lastModifiedBy>Jiang, C.J.R. (Jack)</cp:lastModifiedBy>
  <cp:revision>100</cp:revision>
  <dcterms:created xsi:type="dcterms:W3CDTF">2019-07-11T08:17:54Z</dcterms:created>
  <dcterms:modified xsi:type="dcterms:W3CDTF">2023-07-03T07:27:39Z</dcterms:modified>
  <cp:category/>
</cp:coreProperties>
</file>